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80" r:id="rId15"/>
    <p:sldId id="282" r:id="rId16"/>
    <p:sldId id="331" r:id="rId17"/>
    <p:sldId id="333" r:id="rId18"/>
    <p:sldId id="339" r:id="rId19"/>
    <p:sldId id="340" r:id="rId20"/>
    <p:sldId id="332" r:id="rId21"/>
    <p:sldId id="284" r:id="rId22"/>
    <p:sldId id="289" r:id="rId23"/>
    <p:sldId id="290" r:id="rId24"/>
    <p:sldId id="330" r:id="rId25"/>
    <p:sldId id="336" r:id="rId26"/>
    <p:sldId id="338" r:id="rId27"/>
    <p:sldId id="341" r:id="rId28"/>
    <p:sldId id="272" r:id="rId29"/>
    <p:sldId id="292" r:id="rId30"/>
    <p:sldId id="327" r:id="rId31"/>
    <p:sldId id="294" r:id="rId32"/>
    <p:sldId id="295" r:id="rId33"/>
    <p:sldId id="296" r:id="rId34"/>
    <p:sldId id="302" r:id="rId35"/>
    <p:sldId id="303" r:id="rId36"/>
    <p:sldId id="328" r:id="rId37"/>
    <p:sldId id="335" r:id="rId38"/>
    <p:sldId id="337" r:id="rId39"/>
    <p:sldId id="342" r:id="rId40"/>
    <p:sldId id="305" r:id="rId41"/>
    <p:sldId id="329" r:id="rId42"/>
    <p:sldId id="306" r:id="rId43"/>
    <p:sldId id="291" r:id="rId44"/>
    <p:sldId id="311" r:id="rId45"/>
    <p:sldId id="312" r:id="rId46"/>
    <p:sldId id="313" r:id="rId47"/>
    <p:sldId id="315" r:id="rId48"/>
    <p:sldId id="316" r:id="rId49"/>
    <p:sldId id="317" r:id="rId50"/>
    <p:sldId id="318" r:id="rId51"/>
    <p:sldId id="319" r:id="rId52"/>
    <p:sldId id="310" r:id="rId53"/>
    <p:sldId id="308" r:id="rId54"/>
    <p:sldId id="309" r:id="rId55"/>
    <p:sldId id="320" r:id="rId56"/>
    <p:sldId id="307" r:id="rId57"/>
    <p:sldId id="321" r:id="rId58"/>
    <p:sldId id="322" r:id="rId59"/>
    <p:sldId id="323" r:id="rId60"/>
    <p:sldId id="324" r:id="rId61"/>
    <p:sldId id="325" r:id="rId62"/>
    <p:sldId id="334" r:id="rId63"/>
    <p:sldId id="343" r:id="rId64"/>
    <p:sldId id="259"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8B"/>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5953" autoAdjust="0"/>
  </p:normalViewPr>
  <p:slideViewPr>
    <p:cSldViewPr snapToGrid="0">
      <p:cViewPr>
        <p:scale>
          <a:sx n="150" d="100"/>
          <a:sy n="150"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-479.39308070238616</c:v>
                </c:pt>
                <c:pt idx="1">
                  <c:v>-2196.2510534159755</c:v>
                </c:pt>
                <c:pt idx="2">
                  <c:v>-1315.4770249360236</c:v>
                </c:pt>
                <c:pt idx="3">
                  <c:v>-536.96879476361028</c:v>
                </c:pt>
                <c:pt idx="4">
                  <c:v>-791.37702603287471</c:v>
                </c:pt>
                <c:pt idx="5">
                  <c:v>-955.58366122575353</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-824.90796500238616</c:v>
                </c:pt>
                <c:pt idx="1">
                  <c:v>-2487.4753058059755</c:v>
                </c:pt>
                <c:pt idx="2">
                  <c:v>-1606.2132601360236</c:v>
                </c:pt>
                <c:pt idx="3">
                  <c:v>-855.34765435361032</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65">
                <a:solidFill>
                  <a:srgbClr val="7030A0"/>
                </a:solidFill>
              </a:ln>
              <a:effectLst/>
            </c:spPr>
          </c:marker>
          <c:dLbls>
            <c:dLbl>
              <c:idx val="1"/>
              <c:layout>
                <c:manualLayout>
                  <c:x val="-1.0840108401084011E-2"/>
                  <c:y val="-2.64569112743533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A9-422F-A634-5F948B2CAA7E}"/>
                </c:ext>
              </c:extLst>
            </c:dLbl>
            <c:dLbl>
              <c:idx val="2"/>
              <c:layout>
                <c:manualLayout>
                  <c:x val="-7.7429345722029213E-3"/>
                  <c:y val="-4.850377701654153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A9-422F-A634-5F948B2CAA7E}"/>
                </c:ext>
              </c:extLst>
            </c:dLbl>
            <c:dLbl>
              <c:idx val="3"/>
              <c:layout>
                <c:manualLayout>
                  <c:x val="0"/>
                  <c:y val="-1.0582764509740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A9-422F-A634-5F948B2CAA7E}"/>
                </c:ext>
              </c:extLst>
            </c:dLbl>
            <c:dLbl>
              <c:idx val="4"/>
              <c:layout>
                <c:manualLayout>
                  <c:x val="-4.6457607433217189E-3"/>
                  <c:y val="-1.8519837892046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D9-4314-B261-74F81869A81D}"/>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-1.7833807669703969E-2</c:v>
                </c:pt>
                <c:pt idx="1">
                  <c:v>-8.8127856391126413E-2</c:v>
                </c:pt>
                <c:pt idx="2">
                  <c:v>-4.5293898143796557E-2</c:v>
                </c:pt>
                <c:pt idx="3">
                  <c:v>-1.6786087018993149E-2</c:v>
                </c:pt>
                <c:pt idx="4">
                  <c:v>-2.3265106619631649E-2</c:v>
                </c:pt>
                <c:pt idx="5">
                  <c:v>-2.7047142572402538E-2</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-3.0687238896951029E-2</c:v>
                </c:pt>
                <c:pt idx="1">
                  <c:v>-9.9813664829246737E-2</c:v>
                </c:pt>
                <c:pt idx="2">
                  <c:v>-5.5304394088794243E-2</c:v>
                </c:pt>
                <c:pt idx="3">
                  <c:v>-2.6738872533164933E-2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1898.4</c:v>
                </c:pt>
                <c:pt idx="1">
                  <c:v>1433.8</c:v>
                </c:pt>
                <c:pt idx="2">
                  <c:v>5904.9</c:v>
                </c:pt>
                <c:pt idx="3">
                  <c:v>4125.4000000000005</c:v>
                </c:pt>
                <c:pt idx="4">
                  <c:v>5651.9</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4020.2</c:v>
                </c:pt>
                <c:pt idx="1">
                  <c:v>3968.8</c:v>
                </c:pt>
                <c:pt idx="2">
                  <c:v>7531.8</c:v>
                </c:pt>
                <c:pt idx="3">
                  <c:v>3493.6</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18310.3</c:v>
                </c:pt>
                <c:pt idx="1">
                  <c:v>474.6</c:v>
                </c:pt>
                <c:pt idx="2">
                  <c:v>160.4</c:v>
                </c:pt>
                <c:pt idx="3">
                  <c:v>69.099999999999994</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D107-4722-BFC6-F538606CEB98}"/>
                </c:ext>
              </c:extLst>
            </c:dLbl>
            <c:dLbl>
              <c:idx val="3"/>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5F04-4CCE-A325-DDA26708DBED}"/>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511.67897435099343</c:v>
                </c:pt>
                <c:pt idx="1">
                  <c:v>-1114.8915983227043</c:v>
                </c:pt>
                <c:pt idx="2">
                  <c:v>-11.819984453081815</c:v>
                </c:pt>
                <c:pt idx="3">
                  <c:v>954.54004059663498</c:v>
                </c:pt>
                <c:pt idx="4">
                  <c:v>539.14077621437514</c:v>
                </c:pt>
                <c:pt idx="5">
                  <c:v>562.08858061970454</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166.16409005099342</c:v>
                </c:pt>
                <c:pt idx="1">
                  <c:v>-1406.1158507127043</c:v>
                </c:pt>
                <c:pt idx="2">
                  <c:v>-302.55621965308183</c:v>
                </c:pt>
                <c:pt idx="3">
                  <c:v>636.16118100663493</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55">
                <a:solidFill>
                  <a:srgbClr val="7030A0"/>
                </a:solidFill>
              </a:ln>
              <a:effectLst/>
            </c:spPr>
          </c:marker>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1.9034868846745094E-2</c:v>
                </c:pt>
                <c:pt idx="1">
                  <c:v>-4.4736691880391921E-2</c:v>
                </c:pt>
                <c:pt idx="2">
                  <c:v>-4.0698025258569892E-4</c:v>
                </c:pt>
                <c:pt idx="3">
                  <c:v>2.9839708267632513E-2</c:v>
                </c:pt>
                <c:pt idx="4">
                  <c:v>1.5849800068744157E-2</c:v>
                </c:pt>
                <c:pt idx="5">
                  <c:v>1.5909533194445123E-2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2"/>
              <c:layout>
                <c:manualLayout>
                  <c:x val="-3.6437774933585729E-2"/>
                  <c:y val="6.385713668818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6.1814376194980359E-3</c:v>
                </c:pt>
                <c:pt idx="1">
                  <c:v>-5.6422500318512252E-2</c:v>
                </c:pt>
                <c:pt idx="2">
                  <c:v>-1.0417476197583382E-2</c:v>
                </c:pt>
                <c:pt idx="3">
                  <c:v>1.9886922753460729E-2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4913.6641649100011</c:v>
                </c:pt>
                <c:pt idx="1">
                  <c:v>4625.8531405539998</c:v>
                </c:pt>
                <c:pt idx="2">
                  <c:v>5833.5479626599999</c:v>
                </c:pt>
                <c:pt idx="3">
                  <c:v>6571.6538405100018</c:v>
                </c:pt>
                <c:pt idx="4">
                  <c:v>6818.0809003700006</c:v>
                </c:pt>
                <c:pt idx="5">
                  <c:v>7369.0606490799992</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numRef>
              <c:f>Hoja1!$A$2:$A$36</c:f>
              <c:numCache>
                <c:formatCode>General</c:formatCode>
                <c:ptCount val="6"/>
                <c:pt idx="0">
                  <c:v>2019</c:v>
                </c:pt>
                <c:pt idx="1">
                  <c:v>2020</c:v>
                </c:pt>
                <c:pt idx="2">
                  <c:v>2021</c:v>
                </c:pt>
                <c:pt idx="3">
                  <c:v>2022</c:v>
                </c:pt>
                <c:pt idx="4">
                  <c:v>2023</c:v>
                </c:pt>
                <c:pt idx="5">
                  <c:v>2024</c:v>
                </c:pt>
              </c:numCache>
            </c:numRef>
          </c:cat>
          <c:val>
            <c:numRef>
              <c:f>Hoja1!$D$2:$D$36</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2"/>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C-4690-B1D6-A286264044AE}"/>
                </c:ext>
              </c:extLst>
            </c:dLbl>
            <c:dLbl>
              <c:idx val="3"/>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1-4C4F-8966-C1D702559FB0}"/>
                </c:ext>
              </c:extLst>
            </c:dLbl>
            <c:dLbl>
              <c:idx val="4"/>
              <c:layout>
                <c:manualLayout>
                  <c:x val="-4.0172441584280898E-2"/>
                  <c:y val="-8.2414646827466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5.1715786876315575E-2"/>
                  <c:y val="-9.0225839836510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0.18279225378499578</c:v>
                </c:pt>
                <c:pt idx="1">
                  <c:v>0.18561927181462842</c:v>
                </c:pt>
                <c:pt idx="2">
                  <c:v>0.20085803265969177</c:v>
                </c:pt>
                <c:pt idx="3">
                  <c:v>0.20543531449358096</c:v>
                </c:pt>
                <c:pt idx="4">
                  <c:v>0.200439706827922</c:v>
                </c:pt>
                <c:pt idx="5">
                  <c:v>0.20857622632924144</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1"/>
          <c:order val="1"/>
          <c:tx>
            <c:strRef>
              <c:f>Hoja1!$C$1</c:f>
              <c:strCache>
                <c:ptCount val="1"/>
                <c:pt idx="0">
                  <c:v>IVA</c:v>
                </c:pt>
              </c:strCache>
            </c:strRef>
          </c:tx>
          <c:spPr>
            <a:solidFill>
              <a:schemeClr val="accent1">
                <a:shade val="6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8.2402054000685981E-2</c:v>
                </c:pt>
                <c:pt idx="1">
                  <c:v>8.3176487881999217E-2</c:v>
                </c:pt>
                <c:pt idx="2">
                  <c:v>9.6081327502467007E-2</c:v>
                </c:pt>
                <c:pt idx="3">
                  <c:v>9.4558714778116934E-2</c:v>
                </c:pt>
                <c:pt idx="4">
                  <c:v>9.3375187142847912E-2</c:v>
                </c:pt>
                <c:pt idx="5">
                  <c:v>9.9090684807657994E-2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Renta</c:v>
                </c:pt>
              </c:strCache>
            </c:strRef>
          </c:tx>
          <c:spPr>
            <a:solidFill>
              <a:schemeClr val="accent1">
                <a:shade val="82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7.1929423567973688E-2</c:v>
                </c:pt>
                <c:pt idx="1">
                  <c:v>7.6523964085984678E-2</c:v>
                </c:pt>
                <c:pt idx="2">
                  <c:v>7.6638810876509894E-2</c:v>
                </c:pt>
                <c:pt idx="3">
                  <c:v>8.6976448810088008E-2</c:v>
                </c:pt>
                <c:pt idx="4">
                  <c:v>8.4591454635252861E-2</c:v>
                </c:pt>
                <c:pt idx="5">
                  <c:v>8.7822084917761806E-2</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Aranceles</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8.6326898665756002E-3</c:v>
                </c:pt>
                <c:pt idx="1">
                  <c:v>7.4952526681109528E-3</c:v>
                </c:pt>
                <c:pt idx="2">
                  <c:v>1.00251479419925E-2</c:v>
                </c:pt>
                <c:pt idx="3">
                  <c:v>9.9636540852270118E-3</c:v>
                </c:pt>
                <c:pt idx="4">
                  <c:v>9.46902527956274E-3</c:v>
                </c:pt>
                <c:pt idx="5">
                  <c:v>9.6433498079552104E-3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Especificos</c:v>
                </c:pt>
              </c:strCache>
            </c:strRef>
          </c:tx>
          <c:spPr>
            <a:solidFill>
              <a:schemeClr val="accent1">
                <a:tint val="83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7.1518588088154006E-3</c:v>
                </c:pt>
                <c:pt idx="1">
                  <c:v>7.4222964092003638E-3</c:v>
                </c:pt>
                <c:pt idx="2">
                  <c:v>7.7545004272953962E-3</c:v>
                </c:pt>
                <c:pt idx="3">
                  <c:v>7.0624751538970378E-3</c:v>
                </c:pt>
                <c:pt idx="4">
                  <c:v>6.8198197933772783E-3</c:v>
                </c:pt>
                <c:pt idx="5">
                  <c:v>6.6760645273320632E-3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Contribuciones Especiales</c:v>
                </c:pt>
              </c:strCache>
            </c:strRef>
          </c:tx>
          <c:spPr>
            <a:solidFill>
              <a:schemeClr val="accent1">
                <a:tint val="6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1.0659253187922832E-2</c:v>
                </c:pt>
                <c:pt idx="1">
                  <c:v>9.6749463193370779E-3</c:v>
                </c:pt>
                <c:pt idx="2">
                  <c:v>8.2419241666018203E-3</c:v>
                </c:pt>
                <c:pt idx="3">
                  <c:v>4.6516875874521553E-3</c:v>
                </c:pt>
                <c:pt idx="4">
                  <c:v>3.5174542574852373E-3</c:v>
                </c:pt>
                <c:pt idx="5">
                  <c:v>2.2508167626654738E-3</c:v>
                </c:pt>
              </c:numCache>
            </c:numRef>
          </c:val>
          <c:extLst>
            <c:ext xmlns:c16="http://schemas.microsoft.com/office/drawing/2014/chart" uri="{C3380CC4-5D6E-409C-BE32-E72D297353CC}">
              <c16:uniqueId val="{00000005-5E4C-4617-917C-18BCA641F577}"/>
            </c:ext>
          </c:extLst>
        </c:ser>
        <c:ser>
          <c:idx val="6"/>
          <c:order val="6"/>
          <c:tx>
            <c:strRef>
              <c:f>Hoja1!$H$1</c:f>
              <c:strCache>
                <c:ptCount val="1"/>
                <c:pt idx="0">
                  <c:v>Otros</c:v>
                </c:pt>
              </c:strCache>
            </c:strRef>
          </c:tx>
          <c:spPr>
            <a:solidFill>
              <a:schemeClr val="accent1">
                <a:tint val="48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Hoja1!$H$2:$H$26</c:f>
              <c:numCache>
                <c:formatCode>0.0%</c:formatCode>
                <c:ptCount val="6"/>
                <c:pt idx="0">
                  <c:v>2.0169743530222303E-3</c:v>
                </c:pt>
                <c:pt idx="1">
                  <c:v>1.326324449996168E-3</c:v>
                </c:pt>
                <c:pt idx="2">
                  <c:v>2.1163217448251122E-3</c:v>
                </c:pt>
                <c:pt idx="3">
                  <c:v>2.2223340787997843E-3</c:v>
                </c:pt>
                <c:pt idx="4">
                  <c:v>2.6667657193959718E-3</c:v>
                </c:pt>
                <c:pt idx="5">
                  <c:v>3.0932201402195849E-3</c:v>
                </c:pt>
              </c:numCache>
            </c:numRef>
          </c:val>
          <c:extLst>
            <c:ext xmlns:c16="http://schemas.microsoft.com/office/drawing/2014/chart" uri="{C3380CC4-5D6E-409C-BE32-E72D297353CC}">
              <c16:uniqueId val="{00000000-DD71-4A11-AD00-84C5E2EFCA3B}"/>
            </c:ext>
          </c:extLst>
        </c:ser>
        <c:dLbls>
          <c:showLegendKey val="0"/>
          <c:showVal val="0"/>
          <c:showCatName val="0"/>
          <c:showSerName val="0"/>
          <c:showPercent val="0"/>
          <c:showBubbleSize val="0"/>
        </c:dLbls>
        <c:gapWidth val="40"/>
        <c:overlap val="100"/>
        <c:axId val="1620673744"/>
        <c:axId val="1"/>
      </c:barChart>
      <c:lineChart>
        <c:grouping val="standard"/>
        <c:varyColors val="0"/>
        <c:ser>
          <c:idx val="0"/>
          <c:order val="0"/>
          <c:tx>
            <c:strRef>
              <c:f>Hoja1!$B$1</c:f>
              <c:strCache>
                <c:ptCount val="1"/>
                <c:pt idx="0">
                  <c:v>Tributario Total</c:v>
                </c:pt>
              </c:strCache>
            </c:strRef>
          </c:tx>
          <c:spPr>
            <a:ln w="19050" cap="rnd" cmpd="sng" algn="ctr">
              <a:noFill/>
              <a:prstDash val="solid"/>
              <a:round/>
            </a:ln>
            <a:effectLst/>
          </c:spPr>
          <c:marker>
            <c:symbol val="square"/>
            <c:size val="8"/>
            <c:spPr>
              <a:solidFill>
                <a:schemeClr val="tx1"/>
              </a:solidFill>
              <a:ln w="6350" cap="flat" cmpd="sng" algn="ctr">
                <a:solidFill>
                  <a:srgbClr val="2E4F8B"/>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0.18279225378499572</c:v>
                </c:pt>
                <c:pt idx="1">
                  <c:v>0.18561927181462842</c:v>
                </c:pt>
                <c:pt idx="2">
                  <c:v>0.20085803265969177</c:v>
                </c:pt>
                <c:pt idx="3">
                  <c:v>0.20543531449358096</c:v>
                </c:pt>
                <c:pt idx="4">
                  <c:v>0.200439706827922</c:v>
                </c:pt>
                <c:pt idx="5">
                  <c:v>0.20857622096359216</c:v>
                </c:pt>
              </c:numCache>
            </c:numRef>
          </c:val>
          <c:smooth val="0"/>
          <c:extLst>
            <c:ext xmlns:c16="http://schemas.microsoft.com/office/drawing/2014/chart" uri="{C3380CC4-5D6E-409C-BE32-E72D297353CC}">
              <c16:uniqueId val="{00000000-5E4C-4617-917C-18BCA641F577}"/>
            </c:ext>
          </c:extLst>
        </c:ser>
        <c:dLbls>
          <c:showLegendKey val="0"/>
          <c:showVal val="0"/>
          <c:showCatName val="0"/>
          <c:showSerName val="0"/>
          <c:showPercent val="0"/>
          <c:showBubbleSize val="0"/>
        </c:dLbls>
        <c:marker val="1"/>
        <c:smooth val="0"/>
        <c:axId val="1620673744"/>
        <c:axId val="1"/>
      </c:lineChart>
      <c:catAx>
        <c:axId val="1620673744"/>
        <c:scaling>
          <c:orientation val="minMax"/>
        </c:scaling>
        <c:delete val="0"/>
        <c:axPos val="b"/>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s-SV"/>
          </a:p>
        </c:txPr>
      </c:dTable>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2403100735449245E-2"/>
          <c:y val="4.8355109345859688E-2"/>
          <c:w val="0.88969068782154592"/>
          <c:h val="0.81434483752540743"/>
        </c:manualLayout>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0.45079620330962761</c:v>
                </c:pt>
                <c:pt idx="1">
                  <c:v>0.44810265156661488</c:v>
                </c:pt>
                <c:pt idx="2">
                  <c:v>0.47835441894054076</c:v>
                </c:pt>
                <c:pt idx="3">
                  <c:v>0.4602846156767828</c:v>
                </c:pt>
                <c:pt idx="4">
                  <c:v>0.46585174474941116</c:v>
                </c:pt>
                <c:pt idx="5">
                  <c:v>0.47508140836895635</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0.39350367468294722</c:v>
                </c:pt>
                <c:pt idx="1">
                  <c:v>0.41226303356262767</c:v>
                </c:pt>
                <c:pt idx="2">
                  <c:v>0.38155711206410614</c:v>
                </c:pt>
                <c:pt idx="3">
                  <c:v>0.42337632662862196</c:v>
                </c:pt>
                <c:pt idx="4">
                  <c:v>0.42202942707292446</c:v>
                </c:pt>
                <c:pt idx="5">
                  <c:v>0.42105511602442697</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4.722678170339515E-2</c:v>
                </c:pt>
                <c:pt idx="1">
                  <c:v>4.0379711626043889E-2</c:v>
                </c:pt>
                <c:pt idx="2">
                  <c:v>4.9911610749358633E-2</c:v>
                </c:pt>
                <c:pt idx="3">
                  <c:v>4.8500201193686858E-2</c:v>
                </c:pt>
                <c:pt idx="4">
                  <c:v>4.7241264864211374E-2</c:v>
                </c:pt>
                <c:pt idx="5">
                  <c:v>4.6234176472295455E-2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3.9125612058088489E-2</c:v>
                </c:pt>
                <c:pt idx="1">
                  <c:v>3.9986669146147472E-2</c:v>
                </c:pt>
                <c:pt idx="2">
                  <c:v>3.8606872349654216E-2</c:v>
                </c:pt>
                <c:pt idx="3">
                  <c:v>3.4378096927038859E-2</c:v>
                </c:pt>
                <c:pt idx="4">
                  <c:v>3.4024295391891141E-2</c:v>
                </c:pt>
                <c:pt idx="5">
                  <c:v>3.2007793105511287E-2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5"/>
              <c:layout>
                <c:manualLayout>
                  <c:x val="-2.4417561058642907E-2"/>
                  <c:y val="-1.5168263215946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19-4CD3-A068-975AD6E35585}"/>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5.831348411766113E-2</c:v>
                </c:pt>
                <c:pt idx="1">
                  <c:v>5.2122531377017327E-2</c:v>
                </c:pt>
                <c:pt idx="2">
                  <c:v>4.1033580073772238E-2</c:v>
                </c:pt>
                <c:pt idx="3">
                  <c:v>2.2643076721833535E-2</c:v>
                </c:pt>
                <c:pt idx="4">
                  <c:v>1.7548689893589701E-2</c:v>
                </c:pt>
                <c:pt idx="5">
                  <c:v>1.0791339263253616E-2</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0"/>
              <c:layout>
                <c:manualLayout>
                  <c:x val="-3.2556748078190843E-3"/>
                  <c:y val="-5.05608773864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86-4393-8D59-DFF3D0FBCBC8}"/>
                </c:ext>
              </c:extLst>
            </c:dLbl>
            <c:dLbl>
              <c:idx val="1"/>
              <c:layout>
                <c:manualLayout>
                  <c:x val="0"/>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6-4393-8D59-DFF3D0FBCBC8}"/>
                </c:ext>
              </c:extLst>
            </c:dLbl>
            <c:dLbl>
              <c:idx val="2"/>
              <c:layout>
                <c:manualLayout>
                  <c:x val="-5.9686681971039262E-17"/>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6-4393-8D59-DFF3D0FBCBC8}"/>
                </c:ext>
              </c:extLst>
            </c:dLbl>
            <c:dLbl>
              <c:idx val="3"/>
              <c:layout>
                <c:manualLayout>
                  <c:x val="0"/>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00-4709-A98B-F36FD52E6D88}"/>
                </c:ext>
              </c:extLst>
            </c:dLbl>
            <c:dLbl>
              <c:idx val="4"/>
              <c:layout>
                <c:manualLayout>
                  <c:x val="4.8835122117284616E-3"/>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A-451C-B53D-C154B921E503}"/>
                </c:ext>
              </c:extLst>
            </c:dLbl>
            <c:dLbl>
              <c:idx val="5"/>
              <c:layout>
                <c:manualLayout>
                  <c:x val="2.1161886250823735E-2"/>
                  <c:y val="-2.2752394823919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1.1034244128280402E-2</c:v>
                </c:pt>
                <c:pt idx="1">
                  <c:v>7.1454027215488826E-3</c:v>
                </c:pt>
                <c:pt idx="2">
                  <c:v>1.0536405822567912E-2</c:v>
                </c:pt>
                <c:pt idx="3">
                  <c:v>1.081768285203576E-2</c:v>
                </c:pt>
                <c:pt idx="4">
                  <c:v>1.3304578027972256E-2</c:v>
                </c:pt>
                <c:pt idx="5">
                  <c:v>1.4830166765556268E-2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45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2569.1999999999998</c:v>
                </c:pt>
                <c:pt idx="1">
                  <c:v>2876.4</c:v>
                </c:pt>
                <c:pt idx="2">
                  <c:v>3370.7</c:v>
                </c:pt>
                <c:pt idx="3">
                  <c:v>3865.8</c:v>
                </c:pt>
                <c:pt idx="4">
                  <c:v>3051.2</c:v>
                </c:pt>
                <c:pt idx="5">
                  <c:v>3306.1</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Deuda Pública</c:v>
                </c:pt>
              </c:strCache>
            </c:strRef>
          </c:tx>
          <c:spPr>
            <a:solidFill>
              <a:schemeClr val="accent1">
                <a:shade val="61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1829.2</c:v>
                </c:pt>
                <c:pt idx="1">
                  <c:v>1066.8</c:v>
                </c:pt>
                <c:pt idx="2">
                  <c:v>1220.5999999999999</c:v>
                </c:pt>
                <c:pt idx="3">
                  <c:v>1947.2</c:v>
                </c:pt>
                <c:pt idx="4">
                  <c:v>2263.5</c:v>
                </c:pt>
                <c:pt idx="5">
                  <c:v>3957.8</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Admon, Justicia y Seg. Ciudadana</c:v>
                </c:pt>
              </c:strCache>
            </c:strRef>
          </c:tx>
          <c:spPr>
            <a:solidFill>
              <a:schemeClr val="accent1">
                <a:shade val="76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Hoja1!$D$2:$D$26</c:f>
              <c:numCache>
                <c:formatCode>#,##0.0</c:formatCode>
                <c:ptCount val="6"/>
                <c:pt idx="0">
                  <c:v>940.9</c:v>
                </c:pt>
                <c:pt idx="1">
                  <c:v>1925</c:v>
                </c:pt>
                <c:pt idx="2">
                  <c:v>1565.7</c:v>
                </c:pt>
                <c:pt idx="3">
                  <c:v>1511.1</c:v>
                </c:pt>
                <c:pt idx="4">
                  <c:v>1571.3</c:v>
                </c:pt>
                <c:pt idx="5">
                  <c:v>1654</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Apoyo al Desarrollo Económico</c:v>
                </c:pt>
              </c:strCache>
            </c:strRef>
          </c:tx>
          <c:spPr>
            <a:solidFill>
              <a:schemeClr val="accent1">
                <a:shade val="92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Hoja1!$E$2:$E$26</c:f>
              <c:numCache>
                <c:formatCode>#,##0.0</c:formatCode>
                <c:ptCount val="6"/>
                <c:pt idx="0">
                  <c:v>619.6</c:v>
                </c:pt>
                <c:pt idx="1">
                  <c:v>1224.7</c:v>
                </c:pt>
                <c:pt idx="2">
                  <c:v>812.9</c:v>
                </c:pt>
                <c:pt idx="3">
                  <c:v>785.4</c:v>
                </c:pt>
                <c:pt idx="4">
                  <c:v>974.4</c:v>
                </c:pt>
                <c:pt idx="5">
                  <c:v>912</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Conducción Administrativa</c:v>
                </c:pt>
              </c:strCache>
            </c:strRef>
          </c:tx>
          <c:spPr>
            <a:solidFill>
              <a:schemeClr val="accent1">
                <a:tint val="93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Hoja1!$F$2:$F$26</c:f>
              <c:numCache>
                <c:formatCode>#,##0.0</c:formatCode>
                <c:ptCount val="6"/>
                <c:pt idx="0">
                  <c:v>537.6</c:v>
                </c:pt>
                <c:pt idx="1">
                  <c:v>557.6</c:v>
                </c:pt>
                <c:pt idx="2">
                  <c:v>672.9</c:v>
                </c:pt>
                <c:pt idx="3">
                  <c:v>662.3</c:v>
                </c:pt>
                <c:pt idx="4">
                  <c:v>791.3</c:v>
                </c:pt>
                <c:pt idx="5">
                  <c:v>765.7</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77000"/>
              </a:schemeClr>
            </a:solidFill>
            <a:ln>
              <a:noFill/>
            </a:ln>
            <a:effectLst/>
            <a:scene3d>
              <a:camera prst="orthographicFront"/>
              <a:lightRig rig="threePt" dir="t">
                <a:rot lat="0" lon="0" rev="1200000"/>
              </a:lightRig>
            </a:scene3d>
            <a:sp3d>
              <a:bevelT w="63500" h="25400"/>
            </a:sp3d>
          </c:spPr>
          <c:invertIfNegative val="0"/>
          <c:cat>
            <c:numRef>
              <c:f>Hoja1!$A$2:$A$26</c:f>
              <c:numCache>
                <c:formatCode>General</c:formatCode>
                <c:ptCount val="6"/>
                <c:pt idx="0">
                  <c:v>2019</c:v>
                </c:pt>
                <c:pt idx="1">
                  <c:v>2020</c:v>
                </c:pt>
                <c:pt idx="2">
                  <c:v>2021</c:v>
                </c:pt>
                <c:pt idx="3">
                  <c:v>2022</c:v>
                </c:pt>
                <c:pt idx="4">
                  <c:v>2023</c:v>
                </c:pt>
                <c:pt idx="5">
                  <c:v>2024</c:v>
                </c:pt>
              </c:numCache>
            </c:numRef>
          </c:cat>
          <c:val>
            <c:numRef>
              <c:f>Hoja1!$G$2:$G$26</c:f>
              <c:numCache>
                <c:formatCode>#,##0.0</c:formatCode>
                <c:ptCount val="6"/>
                <c:pt idx="0">
                  <c:v>95.5</c:v>
                </c:pt>
                <c:pt idx="1">
                  <c:v>87.6</c:v>
                </c:pt>
                <c:pt idx="2">
                  <c:v>345.7</c:v>
                </c:pt>
                <c:pt idx="3">
                  <c:v>198.1</c:v>
                </c:pt>
                <c:pt idx="4">
                  <c:v>214.8</c:v>
                </c:pt>
                <c:pt idx="5">
                  <c:v>227.9</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lineChart>
        <c:grouping val="standard"/>
        <c:varyColors val="0"/>
        <c:ser>
          <c:idx val="6"/>
          <c:order val="6"/>
          <c:tx>
            <c:strRef>
              <c:f>Hoja1!$H$1</c:f>
              <c:strCache>
                <c:ptCount val="1"/>
                <c:pt idx="0">
                  <c:v>Producción Empresarial Pública</c:v>
                </c:pt>
              </c:strCache>
            </c:strRef>
          </c:tx>
          <c:spPr>
            <a:ln w="19050" cap="rnd" cmpd="sng" algn="ctr">
              <a:noFill/>
              <a:prstDash val="solid"/>
              <a:round/>
            </a:ln>
            <a:effectLst/>
          </c:spPr>
          <c:marker>
            <c:symbol val="circl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Hoja1!$H$2:$H$26</c:f>
            </c:numRef>
          </c:val>
          <c:smooth val="0"/>
          <c:extLst>
            <c:ext xmlns:c16="http://schemas.microsoft.com/office/drawing/2014/chart" uri="{C3380CC4-5D6E-409C-BE32-E72D297353CC}">
              <c16:uniqueId val="{00000000-8321-42BD-ABF0-08BB75378F34}"/>
            </c:ext>
          </c:extLst>
        </c:ser>
        <c:ser>
          <c:idx val="7"/>
          <c:order val="7"/>
          <c:tx>
            <c:strRef>
              <c:f>Hoja1!$I$1</c:f>
              <c:strCache>
                <c:ptCount val="1"/>
                <c:pt idx="0">
                  <c:v>Total</c:v>
                </c:pt>
              </c:strCache>
            </c:strRef>
          </c:tx>
          <c:spPr>
            <a:ln w="19050" cap="rnd" cmpd="sng" algn="ctr">
              <a:noFill/>
              <a:prstDash val="solid"/>
              <a:round/>
            </a:ln>
            <a:effectLst/>
          </c:spPr>
          <c:marker>
            <c:symbol val="squar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numRef>
              <c:f>Hoja1!$A$2:$A$26</c:f>
              <c:numCache>
                <c:formatCode>General</c:formatCode>
                <c:ptCount val="6"/>
                <c:pt idx="0">
                  <c:v>2019</c:v>
                </c:pt>
                <c:pt idx="1">
                  <c:v>2020</c:v>
                </c:pt>
                <c:pt idx="2">
                  <c:v>2021</c:v>
                </c:pt>
                <c:pt idx="3">
                  <c:v>2022</c:v>
                </c:pt>
                <c:pt idx="4">
                  <c:v>2023</c:v>
                </c:pt>
                <c:pt idx="5">
                  <c:v>2024</c:v>
                </c:pt>
              </c:numCache>
            </c:numRef>
          </c:cat>
          <c:val>
            <c:numRef>
              <c:f>Hoja1!$I$2:$I$26</c:f>
              <c:numCache>
                <c:formatCode>#,##0.0</c:formatCode>
                <c:ptCount val="6"/>
                <c:pt idx="0">
                  <c:v>6592</c:v>
                </c:pt>
                <c:pt idx="1">
                  <c:v>7738.1</c:v>
                </c:pt>
                <c:pt idx="2">
                  <c:v>7988.4999999999982</c:v>
                </c:pt>
                <c:pt idx="3">
                  <c:v>8969.9</c:v>
                </c:pt>
                <c:pt idx="4">
                  <c:v>8866.4999999999982</c:v>
                </c:pt>
                <c:pt idx="5">
                  <c:v>10823.5</c:v>
                </c:pt>
              </c:numCache>
            </c:numRef>
          </c:val>
          <c:smooth val="0"/>
          <c:extLst>
            <c:ext xmlns:c16="http://schemas.microsoft.com/office/drawing/2014/chart" uri="{C3380CC4-5D6E-409C-BE32-E72D297353CC}">
              <c16:uniqueId val="{00000000-B5E2-4A73-BD9A-35A9FF2AC5D5}"/>
            </c:ext>
          </c:extLst>
        </c:ser>
        <c:dLbls>
          <c:showLegendKey val="0"/>
          <c:showVal val="0"/>
          <c:showCatName val="0"/>
          <c:showSerName val="0"/>
          <c:showPercent val="0"/>
          <c:showBubbleSize val="0"/>
        </c:dLbls>
        <c:marker val="1"/>
        <c:smooth val="0"/>
        <c:axId val="1545022655"/>
        <c:axId val="1"/>
      </c:line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Hoja1!$B$2:$B$26</c:f>
              <c:numCache>
                <c:formatCode>#,##0.0</c:formatCode>
                <c:ptCount val="6"/>
                <c:pt idx="0">
                  <c:v>798.33883463999996</c:v>
                </c:pt>
                <c:pt idx="1">
                  <c:v>636.79119670692035</c:v>
                </c:pt>
                <c:pt idx="2">
                  <c:v>914.57035294249999</c:v>
                </c:pt>
                <c:pt idx="3">
                  <c:v>691.20953091708202</c:v>
                </c:pt>
                <c:pt idx="4">
                  <c:v>1326.0160708119997</c:v>
                </c:pt>
                <c:pt idx="5">
                  <c:v>1299.9950701990003</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numRef>
              <c:f>Hoja1!$A$2:$A$26</c:f>
              <c:numCache>
                <c:formatCode>General</c:formatCode>
                <c:ptCount val="6"/>
                <c:pt idx="0">
                  <c:v>2019</c:v>
                </c:pt>
                <c:pt idx="1">
                  <c:v>2020</c:v>
                </c:pt>
                <c:pt idx="2">
                  <c:v>2021</c:v>
                </c:pt>
                <c:pt idx="3">
                  <c:v>2022</c:v>
                </c:pt>
                <c:pt idx="4">
                  <c:v>2023</c:v>
                </c:pt>
                <c:pt idx="5">
                  <c:v>2024</c:v>
                </c:pt>
              </c:numCache>
            </c:numRef>
          </c:cat>
          <c:val>
            <c:numRef>
              <c:f>Hoja1!$D$2:$D$26</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1"/>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BC56-41D9-A639-A162B4D97F28}"/>
                </c:ext>
              </c:extLst>
            </c:dLbl>
            <c:dLbl>
              <c:idx val="4"/>
              <c:layout>
                <c:manualLayout>
                  <c:x val="-3.2866154064336323E-2"/>
                  <c:y val="-8.1171102516387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56-41D9-A639-A162B4D97F28}"/>
                </c:ext>
              </c:extLst>
            </c:dLbl>
            <c:dLbl>
              <c:idx val="5"/>
              <c:layout>
                <c:manualLayout>
                  <c:x val="-1.9479340728454479E-2"/>
                  <c:y val="-5.636917078657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A-497B-8ABF-E5E5D82A783A}"/>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Hoja1!$A$2:$A$26</c:f>
              <c:numCache>
                <c:formatCode>General</c:formatCode>
                <c:ptCount val="6"/>
                <c:pt idx="0">
                  <c:v>2019</c:v>
                </c:pt>
                <c:pt idx="1">
                  <c:v>2020</c:v>
                </c:pt>
                <c:pt idx="2">
                  <c:v>2021</c:v>
                </c:pt>
                <c:pt idx="3">
                  <c:v>2022</c:v>
                </c:pt>
                <c:pt idx="4">
                  <c:v>2023</c:v>
                </c:pt>
                <c:pt idx="5">
                  <c:v>2024</c:v>
                </c:pt>
              </c:numCache>
            </c:numRef>
          </c:cat>
          <c:val>
            <c:numRef>
              <c:f>Hoja1!$C$2:$C$26</c:f>
              <c:numCache>
                <c:formatCode>0.0%</c:formatCode>
                <c:ptCount val="6"/>
                <c:pt idx="0">
                  <c:v>2.9698845906088803E-2</c:v>
                </c:pt>
                <c:pt idx="1">
                  <c:v>2.5552198619203995E-2</c:v>
                </c:pt>
                <c:pt idx="2">
                  <c:v>3.1490064536496401E-2</c:v>
                </c:pt>
                <c:pt idx="3">
                  <c:v>2.1607779534822746E-2</c:v>
                </c:pt>
                <c:pt idx="4">
                  <c:v>3.898256362259455E-2</c:v>
                </c:pt>
                <c:pt idx="5">
                  <c:v>3.6795472164091451E-2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4.0000000000000008E-2"/>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Hoja1!$B$2:$B$36</c:f>
              <c:numCache>
                <c:formatCode>#,##0.0</c:formatCode>
                <c:ptCount val="6"/>
                <c:pt idx="0">
                  <c:v>13613.806758549999</c:v>
                </c:pt>
                <c:pt idx="1">
                  <c:v>16095.984471819998</c:v>
                </c:pt>
                <c:pt idx="2">
                  <c:v>17454.666221679996</c:v>
                </c:pt>
                <c:pt idx="3">
                  <c:v>18033.189631119996</c:v>
                </c:pt>
                <c:pt idx="4">
                  <c:v>18881.960200699999</c:v>
                </c:pt>
                <c:pt idx="5">
                  <c:v>20372.166264519994</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Hoja1!$C$2:$C$36</c:f>
              <c:numCache>
                <c:formatCode>#,##0.0</c:formatCode>
                <c:ptCount val="6"/>
                <c:pt idx="0">
                  <c:v>18878.606758549999</c:v>
                </c:pt>
                <c:pt idx="1">
                  <c:v>21651.884471819998</c:v>
                </c:pt>
                <c:pt idx="2">
                  <c:v>23263.766221679994</c:v>
                </c:pt>
                <c:pt idx="3">
                  <c:v>24235.389631119997</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s/pensiones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dLbl>
              <c:idx val="3"/>
              <c:layout>
                <c:manualLayout>
                  <c:x val="-3.2700956327104791E-2"/>
                  <c:y val="-5.4715923409639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D1-483F-B264-9D8C269936E6}"/>
                </c:ext>
              </c:extLst>
            </c:dLbl>
            <c:dLbl>
              <c:idx val="4"/>
              <c:layout>
                <c:manualLayout>
                  <c:x val="-4.8933778561438815E-3"/>
                  <c:y val="-3.9039894670253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E-4549-A634-98935CA45036}"/>
                </c:ext>
              </c:extLst>
            </c:dLbl>
            <c:dLbl>
              <c:idx val="5"/>
              <c:layout>
                <c:manualLayout>
                  <c:x val="-1.392923002017522E-2"/>
                  <c:y val="-3.6427223213688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D1-483F-B264-9D8C269936E6}"/>
                </c:ext>
              </c:extLst>
            </c:dLbl>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Hoja1!$D$2:$D$36</c:f>
              <c:numCache>
                <c:formatCode>#,##0.0</c:formatCode>
                <c:ptCount val="6"/>
                <c:pt idx="0">
                  <c:v>50.644454656870948</c:v>
                </c:pt>
                <c:pt idx="1">
                  <c:v>64.587543659913507</c:v>
                </c:pt>
                <c:pt idx="2">
                  <c:v>60.099101618075721</c:v>
                </c:pt>
                <c:pt idx="3">
                  <c:v>56.373236830502549</c:v>
                </c:pt>
                <c:pt idx="4">
                  <c:v>55.509675263011516</c:v>
                </c:pt>
                <c:pt idx="5">
                  <c:v>57.662024563957829</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c/pensiones</c:v>
                </c:pt>
              </c:strCache>
            </c:strRef>
          </c:tx>
          <c:spPr>
            <a:ln w="25400" cap="rnd">
              <a:solidFill>
                <a:srgbClr val="7030A0"/>
              </a:solidFill>
              <a:round/>
            </a:ln>
            <a:effectLst/>
          </c:spPr>
          <c:marker>
            <c:symbol val="x"/>
            <c:size val="8"/>
            <c:spPr>
              <a:noFill/>
              <a:ln w="9304">
                <a:solidFill>
                  <a:srgbClr val="7030A0"/>
                </a:solidFill>
              </a:ln>
              <a:effectLst/>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Hoja1!$A$2:$A$36</c:f>
              <c:numCache>
                <c:formatCode>General</c:formatCode>
                <c:ptCount val="6"/>
                <c:pt idx="0">
                  <c:v>2019</c:v>
                </c:pt>
                <c:pt idx="1">
                  <c:v>2020</c:v>
                </c:pt>
                <c:pt idx="2">
                  <c:v>2021</c:v>
                </c:pt>
                <c:pt idx="3">
                  <c:v>2022</c:v>
                </c:pt>
                <c:pt idx="4">
                  <c:v>2023</c:v>
                </c:pt>
                <c:pt idx="5">
                  <c:v>2024</c:v>
                </c:pt>
              </c:numCache>
            </c:numRef>
          </c:cat>
          <c:val>
            <c:numRef>
              <c:f>Hoja1!$E$2:$E$36</c:f>
              <c:numCache>
                <c:formatCode>#,##0.0</c:formatCode>
                <c:ptCount val="6"/>
                <c:pt idx="0">
                  <c:v>70.229933546531129</c:v>
                </c:pt>
                <c:pt idx="1">
                  <c:v>86.881422884781983</c:v>
                </c:pt>
                <c:pt idx="2">
                  <c:v>80.100726786704186</c:v>
                </c:pt>
                <c:pt idx="3">
                  <c:v>75.761825129200972</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11302.300000000001</c:v>
                </c:pt>
                <c:pt idx="1">
                  <c:v>6215.7</c:v>
                </c:pt>
                <c:pt idx="2">
                  <c:v>1062.9000000000001</c:v>
                </c:pt>
                <c:pt idx="3">
                  <c:v>357.4</c:v>
                </c:pt>
                <c:pt idx="4">
                  <c:v>76.099999999999994</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FOVIAL</a:t>
          </a:r>
        </a:p>
        <a:p>
          <a:pPr algn="just"/>
          <a:r>
            <a:rPr lang="es-SV" sz="950" baseline="0" dirty="0">
              <a:solidFill>
                <a:srgbClr val="002060"/>
              </a:solidFill>
              <a:latin typeface="Museo Sans 300" panose="02000000000000000000" pitchFamily="50" charset="0"/>
            </a:rPr>
            <a:t>-FANTEL</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4/6/2025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4/6/2025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4/6/2025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4/6/2025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4/6/2025</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4/6/2025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4/6/2025</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4/6/2025</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4/6/2025</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4/6/2025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4/6/2025</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4/6/2025</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3.xlsx"/></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2.xlsx"/></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4.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package" Target="../embeddings/Microsoft_Excel_Worksheet36.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package" Target="../embeddings/Microsoft_Excel_Worksheet37.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package" Target="../embeddings/Microsoft_Excel_Worksheet38.xlsx"/></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package" Target="../embeddings/Microsoft_Excel_Worksheet40.xlsx"/></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package" Target="../embeddings/Microsoft_Excel_Worksheet41.xlsx"/></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package" Target="../embeddings/Microsoft_Excel_Worksheet42.xlsx"/></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package" Target="../embeddings/Microsoft_Excel_Worksheet43.xlsx"/></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1.emf"/><Relationship Id="rId4" Type="http://schemas.openxmlformats.org/officeDocument/2006/relationships/package" Target="../embeddings/Microsoft_Excel_Worksheet49.xlsx"/></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3038213968"/>
              </p:ext>
            </p:extLst>
          </p:nvPr>
        </p:nvGraphicFramePr>
        <p:xfrm>
          <a:off x="2251492" y="898526"/>
          <a:ext cx="4650329" cy="5657852"/>
        </p:xfrm>
        <a:graphic>
          <a:graphicData uri="http://schemas.openxmlformats.org/presentationml/2006/ole">
            <mc:AlternateContent xmlns:mc="http://schemas.openxmlformats.org/markup-compatibility/2006">
              <mc:Choice xmlns:v="urn:schemas-microsoft-com:vml" Requires="v">
                <p:oleObj spid="_x0000_s1216" name="Worksheet" r:id="rId4" imgW="8677320" imgH="10553666" progId="Excel.Sheet.12">
                  <p:embed/>
                </p:oleObj>
              </mc:Choice>
              <mc:Fallback>
                <p:oleObj name="Worksheet" r:id="rId4" imgW="8677320" imgH="10553666"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251492" y="898526"/>
                        <a:ext cx="4650329" cy="565785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10" name="Objeto 10">
            <a:extLst>
              <a:ext uri="{FF2B5EF4-FFF2-40B4-BE49-F238E27FC236}">
                <a16:creationId xmlns:a16="http://schemas.microsoft.com/office/drawing/2014/main" id="{21ACAB72-1A94-4948-BB95-D3027DF8D62A}"/>
              </a:ext>
            </a:extLst>
          </p:cNvPr>
          <p:cNvGraphicFramePr>
            <a:graphicFrameLocks noChangeAspect="1"/>
          </p:cNvGraphicFramePr>
          <p:nvPr>
            <p:extLst>
              <p:ext uri="{D42A27DB-BD31-4B8C-83A1-F6EECF244321}">
                <p14:modId xmlns:p14="http://schemas.microsoft.com/office/powerpoint/2010/main" val="3168648963"/>
              </p:ext>
            </p:extLst>
          </p:nvPr>
        </p:nvGraphicFramePr>
        <p:xfrm>
          <a:off x="2251075" y="898525"/>
          <a:ext cx="4651375" cy="5514975"/>
        </p:xfrm>
        <a:graphic>
          <a:graphicData uri="http://schemas.openxmlformats.org/presentationml/2006/ole">
            <mc:AlternateContent xmlns:mc="http://schemas.openxmlformats.org/markup-compatibility/2006">
              <mc:Choice xmlns:v="urn:schemas-microsoft-com:vml" Requires="v">
                <p:oleObj spid="_x0000_s2234" name="Worksheet" r:id="rId4" imgW="8677320" imgH="10287000" progId="Excel.Sheet.12">
                  <p:embed/>
                </p:oleObj>
              </mc:Choice>
              <mc:Fallback>
                <p:oleObj name="Worksheet" r:id="rId4" imgW="8677320" imgH="10287000"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251075" y="898525"/>
                        <a:ext cx="4651375" cy="55149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797968397"/>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691551879"/>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346"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339548562"/>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369"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679601415"/>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255"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476327328"/>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266"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218952931"/>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5386"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7614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732230676"/>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6379"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2834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diciembre de 2024 (Preliminar)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5 de marzo de 2025</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517C134E-618B-4FA7-B08A-CC5C6BEBECB2}"/>
              </a:ext>
            </a:extLst>
          </p:cNvPr>
          <p:cNvGraphicFramePr>
            <a:graphicFrameLocks noChangeAspect="1"/>
          </p:cNvGraphicFramePr>
          <p:nvPr>
            <p:extLst>
              <p:ext uri="{D42A27DB-BD31-4B8C-83A1-F6EECF244321}">
                <p14:modId xmlns:p14="http://schemas.microsoft.com/office/powerpoint/2010/main" val="2190777267"/>
              </p:ext>
            </p:extLst>
          </p:nvPr>
        </p:nvGraphicFramePr>
        <p:xfrm>
          <a:off x="1147763" y="889000"/>
          <a:ext cx="6826250" cy="5445125"/>
        </p:xfrm>
        <a:graphic>
          <a:graphicData uri="http://schemas.openxmlformats.org/presentationml/2006/ole">
            <mc:AlternateContent xmlns:mc="http://schemas.openxmlformats.org/markup-compatibility/2006">
              <mc:Choice xmlns:v="urn:schemas-microsoft-com:vml" Requires="v">
                <p:oleObj spid="_x0000_s48282" name="Worksheet" r:id="rId4" imgW="11411039" imgH="9524966" progId="Excel.Sheet.12">
                  <p:embed/>
                </p:oleObj>
              </mc:Choice>
              <mc:Fallback>
                <p:oleObj name="Worksheet" r:id="rId4" imgW="11411039" imgH="95249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445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3678621588"/>
              </p:ext>
            </p:extLst>
          </p:nvPr>
        </p:nvGraphicFramePr>
        <p:xfrm>
          <a:off x="2024063" y="890588"/>
          <a:ext cx="5146675" cy="5653087"/>
        </p:xfrm>
        <a:graphic>
          <a:graphicData uri="http://schemas.openxmlformats.org/presentationml/2006/ole">
            <mc:AlternateContent xmlns:mc="http://schemas.openxmlformats.org/markup-compatibility/2006">
              <mc:Choice xmlns:v="urn:schemas-microsoft-com:vml" Requires="v">
                <p:oleObj spid="_x0000_s10433" name="Worksheet" r:id="rId4" imgW="7458018" imgH="10820332" progId="Excel.Sheet.12">
                  <p:embed/>
                </p:oleObj>
              </mc:Choice>
              <mc:Fallback>
                <p:oleObj name="Worksheet" r:id="rId4" imgW="7458018" imgH="10820332"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2024063" y="890588"/>
                        <a:ext cx="5146675" cy="56530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540"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57456795"/>
              </p:ext>
            </p:extLst>
          </p:nvPr>
        </p:nvGraphicFramePr>
        <p:xfrm>
          <a:off x="457200" y="919163"/>
          <a:ext cx="8216900" cy="5232400"/>
        </p:xfrm>
        <a:graphic>
          <a:graphicData uri="http://schemas.openxmlformats.org/presentationml/2006/ole">
            <mc:AlternateContent xmlns:mc="http://schemas.openxmlformats.org/markup-compatibility/2006">
              <mc:Choice xmlns:v="urn:schemas-microsoft-com:vml" Requires="v">
                <p:oleObj spid="_x0000_s16565"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200039842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237"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223776434"/>
              </p:ext>
            </p:extLst>
          </p:nvPr>
        </p:nvGraphicFramePr>
        <p:xfrm>
          <a:off x="585788" y="912813"/>
          <a:ext cx="7983537" cy="5016500"/>
        </p:xfrm>
        <a:graphic>
          <a:graphicData uri="http://schemas.openxmlformats.org/presentationml/2006/ole">
            <mc:AlternateContent xmlns:mc="http://schemas.openxmlformats.org/markup-compatibility/2006">
              <mc:Choice xmlns:v="urn:schemas-microsoft-com:vml" Requires="v">
                <p:oleObj spid="_x0000_s52333" name="Worksheet" r:id="rId4" imgW="11468227" imgH="7191409" progId="Excel.Sheet.12">
                  <p:embed/>
                </p:oleObj>
              </mc:Choice>
              <mc:Fallback>
                <p:oleObj name="Worksheet" r:id="rId4" imgW="11468227" imgH="7191409"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016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137494499"/>
              </p:ext>
            </p:extLst>
          </p:nvPr>
        </p:nvGraphicFramePr>
        <p:xfrm>
          <a:off x="585788" y="912813"/>
          <a:ext cx="7983537" cy="5446712"/>
        </p:xfrm>
        <a:graphic>
          <a:graphicData uri="http://schemas.openxmlformats.org/presentationml/2006/ole">
            <mc:AlternateContent xmlns:mc="http://schemas.openxmlformats.org/markup-compatibility/2006">
              <mc:Choice xmlns:v="urn:schemas-microsoft-com:vml" Requires="v">
                <p:oleObj spid="_x0000_s54362"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67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5148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985071843"/>
              </p:ext>
            </p:extLst>
          </p:nvPr>
        </p:nvGraphicFramePr>
        <p:xfrm>
          <a:off x="585788" y="912813"/>
          <a:ext cx="7983537" cy="5448300"/>
        </p:xfrm>
        <a:graphic>
          <a:graphicData uri="http://schemas.openxmlformats.org/presentationml/2006/ole">
            <mc:AlternateContent xmlns:mc="http://schemas.openxmlformats.org/markup-compatibility/2006">
              <mc:Choice xmlns:v="urn:schemas-microsoft-com:vml" Requires="v">
                <p:oleObj spid="_x0000_s57401"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83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83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3246137898"/>
              </p:ext>
            </p:extLst>
          </p:nvPr>
        </p:nvGraphicFramePr>
        <p:xfrm>
          <a:off x="1514475" y="896938"/>
          <a:ext cx="6086475" cy="5335587"/>
        </p:xfrm>
        <a:graphic>
          <a:graphicData uri="http://schemas.openxmlformats.org/presentationml/2006/ole">
            <mc:AlternateContent xmlns:mc="http://schemas.openxmlformats.org/markup-compatibility/2006">
              <mc:Choice xmlns:v="urn:schemas-microsoft-com:vml" Requires="v">
                <p:oleObj spid="_x0000_s17596" name="Worksheet" r:id="rId4" imgW="8658359" imgH="8534536" progId="Excel.Sheet.12">
                  <p:embed/>
                </p:oleObj>
              </mc:Choice>
              <mc:Fallback>
                <p:oleObj name="Worksheet" r:id="rId4" imgW="8658359" imgH="8534536"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514475" y="896938"/>
                        <a:ext cx="6086475" cy="53355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2539961820"/>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2019 –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2019 – 2024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21A13BCC-23C6-4D7F-9BC3-86A7560805FC}"/>
              </a:ext>
            </a:extLst>
          </p:cNvPr>
          <p:cNvGraphicFramePr>
            <a:graphicFrameLocks noChangeAspect="1"/>
          </p:cNvGraphicFramePr>
          <p:nvPr>
            <p:extLst>
              <p:ext uri="{D42A27DB-BD31-4B8C-83A1-F6EECF244321}">
                <p14:modId xmlns:p14="http://schemas.microsoft.com/office/powerpoint/2010/main" val="2375818727"/>
              </p:ext>
            </p:extLst>
          </p:nvPr>
        </p:nvGraphicFramePr>
        <p:xfrm>
          <a:off x="1514475" y="896938"/>
          <a:ext cx="6086475" cy="5540375"/>
        </p:xfrm>
        <a:graphic>
          <a:graphicData uri="http://schemas.openxmlformats.org/presentationml/2006/ole">
            <mc:AlternateContent xmlns:mc="http://schemas.openxmlformats.org/markup-compatibility/2006">
              <mc:Choice xmlns:v="urn:schemas-microsoft-com:vml" Requires="v">
                <p:oleObj spid="_x0000_s43175" name="Worksheet" r:id="rId4" imgW="8658359" imgH="8858148" progId="Excel.Sheet.12">
                  <p:embed/>
                </p:oleObj>
              </mc:Choice>
              <mc:Fallback>
                <p:oleObj name="Worksheet" r:id="rId4" imgW="8658359" imgH="8858148"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514475" y="896938"/>
                        <a:ext cx="6086475" cy="55403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3295109413"/>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90894183"/>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total de Ingresos Tributarios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1073169426"/>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3756969560"/>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730"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65073098"/>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754"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75754655"/>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94"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929385555"/>
              </p:ext>
            </p:extLst>
          </p:nvPr>
        </p:nvGraphicFramePr>
        <p:xfrm>
          <a:off x="457200" y="900113"/>
          <a:ext cx="8248650" cy="5230812"/>
        </p:xfrm>
        <a:graphic>
          <a:graphicData uri="http://schemas.openxmlformats.org/presentationml/2006/ole">
            <mc:AlternateContent xmlns:mc="http://schemas.openxmlformats.org/markup-compatibility/2006">
              <mc:Choice xmlns:v="urn:schemas-microsoft-com:vml" Requires="v">
                <p:oleObj spid="_x0000_s51314"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094337947"/>
              </p:ext>
            </p:extLst>
          </p:nvPr>
        </p:nvGraphicFramePr>
        <p:xfrm>
          <a:off x="457200" y="900113"/>
          <a:ext cx="8248650" cy="5232400"/>
        </p:xfrm>
        <a:graphic>
          <a:graphicData uri="http://schemas.openxmlformats.org/presentationml/2006/ole">
            <mc:AlternateContent xmlns:mc="http://schemas.openxmlformats.org/markup-compatibility/2006">
              <mc:Choice xmlns:v="urn:schemas-microsoft-com:vml" Requires="v">
                <p:oleObj spid="_x0000_s53338"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668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2077201182"/>
              </p:ext>
            </p:extLst>
          </p:nvPr>
        </p:nvGraphicFramePr>
        <p:xfrm>
          <a:off x="457200" y="900113"/>
          <a:ext cx="8313738" cy="5375275"/>
        </p:xfrm>
        <a:graphic>
          <a:graphicData uri="http://schemas.openxmlformats.org/presentationml/2006/ole">
            <mc:AlternateContent xmlns:mc="http://schemas.openxmlformats.org/markup-compatibility/2006">
              <mc:Choice xmlns:v="urn:schemas-microsoft-com:vml" Requires="v">
                <p:oleObj spid="_x0000_s58423" name="Worksheet" r:id="rId4" imgW="11134578" imgH="8534536" progId="Excel.Sheet.12">
                  <p:embed/>
                </p:oleObj>
              </mc:Choice>
              <mc:Fallback>
                <p:oleObj name="Worksheet" r:id="rId4" imgW="11134578" imgH="8534536"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313738" cy="53752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4451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4076286690"/>
              </p:ext>
            </p:extLst>
          </p:nvPr>
        </p:nvGraphicFramePr>
        <p:xfrm>
          <a:off x="763588" y="914400"/>
          <a:ext cx="7650162" cy="4491315"/>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1188035873"/>
              </p:ext>
            </p:extLst>
          </p:nvPr>
        </p:nvGraphicFramePr>
        <p:xfrm>
          <a:off x="1683756" y="902368"/>
          <a:ext cx="5796464" cy="5641974"/>
        </p:xfrm>
        <a:graphic>
          <a:graphicData uri="http://schemas.openxmlformats.org/presentationml/2006/ole">
            <mc:AlternateContent xmlns:mc="http://schemas.openxmlformats.org/markup-compatibility/2006">
              <mc:Choice xmlns:v="urn:schemas-microsoft-com:vml" Requires="v">
                <p:oleObj spid="_x0000_s26809" name="Worksheet" r:id="rId4" imgW="8725027" imgH="9325043" progId="Excel.Sheet.12">
                  <p:embed/>
                </p:oleObj>
              </mc:Choice>
              <mc:Fallback>
                <p:oleObj name="Worksheet" r:id="rId4" imgW="8725027" imgH="9325043"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683756" y="902368"/>
                        <a:ext cx="5796464" cy="564197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BDA45002-C79A-41B6-876B-9506C52C5D4C}"/>
              </a:ext>
            </a:extLst>
          </p:cNvPr>
          <p:cNvGraphicFramePr>
            <a:graphicFrameLocks noChangeAspect="1"/>
          </p:cNvGraphicFramePr>
          <p:nvPr>
            <p:extLst>
              <p:ext uri="{D42A27DB-BD31-4B8C-83A1-F6EECF244321}">
                <p14:modId xmlns:p14="http://schemas.microsoft.com/office/powerpoint/2010/main" val="838025829"/>
              </p:ext>
            </p:extLst>
          </p:nvPr>
        </p:nvGraphicFramePr>
        <p:xfrm>
          <a:off x="1552355" y="922965"/>
          <a:ext cx="6042136" cy="5454638"/>
        </p:xfrm>
        <a:graphic>
          <a:graphicData uri="http://schemas.openxmlformats.org/presentationml/2006/ole">
            <mc:AlternateContent xmlns:mc="http://schemas.openxmlformats.org/markup-compatibility/2006">
              <mc:Choice xmlns:v="urn:schemas-microsoft-com:vml" Requires="v">
                <p:oleObj spid="_x0000_s45220" name="Worksheet" r:id="rId4" imgW="8725027" imgH="8648734" progId="Excel.Sheet.12">
                  <p:embed/>
                </p:oleObj>
              </mc:Choice>
              <mc:Fallback>
                <p:oleObj name="Worksheet" r:id="rId4" imgW="8725027" imgH="8648734"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552355" y="922965"/>
                        <a:ext cx="6042136" cy="54546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10" name="Objeto 9">
            <a:extLst>
              <a:ext uri="{FF2B5EF4-FFF2-40B4-BE49-F238E27FC236}">
                <a16:creationId xmlns:a16="http://schemas.microsoft.com/office/drawing/2014/main" id="{E6B385BA-3C24-48E3-ABFC-BAB8105BA2EE}"/>
              </a:ext>
            </a:extLst>
          </p:cNvPr>
          <p:cNvGraphicFramePr>
            <a:graphicFrameLocks noChangeAspect="1"/>
          </p:cNvGraphicFramePr>
          <p:nvPr>
            <p:extLst>
              <p:ext uri="{D42A27DB-BD31-4B8C-83A1-F6EECF244321}">
                <p14:modId xmlns:p14="http://schemas.microsoft.com/office/powerpoint/2010/main" val="576649920"/>
              </p:ext>
            </p:extLst>
          </p:nvPr>
        </p:nvGraphicFramePr>
        <p:xfrm>
          <a:off x="1550986" y="910479"/>
          <a:ext cx="6042025" cy="5543550"/>
        </p:xfrm>
        <a:graphic>
          <a:graphicData uri="http://schemas.openxmlformats.org/presentationml/2006/ole">
            <mc:AlternateContent xmlns:mc="http://schemas.openxmlformats.org/markup-compatibility/2006">
              <mc:Choice xmlns:v="urn:schemas-microsoft-com:vml" Requires="v">
                <p:oleObj spid="_x0000_s27828" name="Worksheet" r:id="rId4" imgW="8725027" imgH="8791711" progId="Excel.Sheet.12">
                  <p:embed/>
                </p:oleObj>
              </mc:Choice>
              <mc:Fallback>
                <p:oleObj name="Worksheet" r:id="rId4" imgW="8725027" imgH="8791711" progId="Excel.Sheet.12">
                  <p:embed/>
                  <p:pic>
                    <p:nvPicPr>
                      <p:cNvPr id="9" name="Objeto 8">
                        <a:extLst>
                          <a:ext uri="{FF2B5EF4-FFF2-40B4-BE49-F238E27FC236}">
                            <a16:creationId xmlns:a16="http://schemas.microsoft.com/office/drawing/2014/main" id="{BDA45002-C79A-41B6-876B-9506C52C5D4C}"/>
                          </a:ext>
                        </a:extLst>
                      </p:cNvPr>
                      <p:cNvPicPr>
                        <a:picLocks noChangeAspect="1" noChangeArrowheads="1"/>
                      </p:cNvPicPr>
                      <p:nvPr/>
                    </p:nvPicPr>
                    <p:blipFill>
                      <a:blip r:embed="rId5"/>
                      <a:srcRect/>
                      <a:stretch>
                        <a:fillRect/>
                      </a:stretch>
                    </p:blipFill>
                    <p:spPr bwMode="auto">
                      <a:xfrm>
                        <a:off x="1550986" y="910479"/>
                        <a:ext cx="6042025" cy="55435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2956389756"/>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873"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20198-2023, emitido por la Dirección General de Contabilidad Gubernamental. Y el Informe de Seguimiento y Evaluación de los Resultados Presupuestarios Preliminares del Gobierno Central al mes de diciembre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3752860526"/>
              </p:ext>
            </p:extLst>
          </p:nvPr>
        </p:nvGraphicFramePr>
        <p:xfrm>
          <a:off x="721453" y="986932"/>
          <a:ext cx="7726261" cy="4620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2019-2023, emitido por la Dirección General de Contabilidad Gubernamental. Y el Informe de Seguimiento y Evaluación de los Resultados Presupuestarios Preliminares del Gobierno Central al mes de diciembre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3769042163"/>
              </p:ext>
            </p:extLst>
          </p:nvPr>
        </p:nvGraphicFramePr>
        <p:xfrm>
          <a:off x="139700" y="1168400"/>
          <a:ext cx="8716963" cy="2493963"/>
        </p:xfrm>
        <a:graphic>
          <a:graphicData uri="http://schemas.openxmlformats.org/presentationml/2006/ole">
            <mc:AlternateContent xmlns:mc="http://schemas.openxmlformats.org/markup-compatibility/2006">
              <mc:Choice xmlns:v="urn:schemas-microsoft-com:vml" Requires="v">
                <p:oleObj spid="_x0000_s30897" name="Worksheet" r:id="rId4" imgW="10687165" imgH="3019357" progId="Excel.Sheet.12">
                  <p:embed/>
                </p:oleObj>
              </mc:Choice>
              <mc:Fallback>
                <p:oleObj name="Worksheet" r:id="rId4" imgW="10687165" imgH="3019357"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770746"/>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Gestión Financiera del Estado año 2023, emitido por la Dirección General de Contabilidad Gubernamental; e Informe de Seguimiento y Evaluación de los Resultados Presupuestarios Preliminares del Gobierno Central al mes de diciembre 2024 emitido por la Dirección General del Presupuesto.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4101438973"/>
              </p:ext>
            </p:extLst>
          </p:nvPr>
        </p:nvGraphicFramePr>
        <p:xfrm>
          <a:off x="190500" y="979488"/>
          <a:ext cx="8766175" cy="4243387"/>
        </p:xfrm>
        <a:graphic>
          <a:graphicData uri="http://schemas.openxmlformats.org/presentationml/2006/ole">
            <mc:AlternateContent xmlns:mc="http://schemas.openxmlformats.org/markup-compatibility/2006">
              <mc:Choice xmlns:v="urn:schemas-microsoft-com:vml" Requires="v">
                <p:oleObj spid="_x0000_s31922" name="Worksheet" r:id="rId4" imgW="10582269" imgH="5115027" progId="Excel.Sheet.12">
                  <p:embed/>
                </p:oleObj>
              </mc:Choice>
              <mc:Fallback>
                <p:oleObj name="Worksheet" r:id="rId4" imgW="10582269" imgH="5115027"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243387"/>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b="1" dirty="0">
                <a:latin typeface="Museo Sans 100" panose="02000000000000000000" pitchFamily="50" charset="0"/>
                <a:cs typeface="Arial" panose="020B0604020202020204" pitchFamily="34" charset="0"/>
              </a:rPr>
              <a:t>Fuente: Informe de Gestión Financiera del Estado año 2023, emitido por la Dirección General de Contabilidad Gubernamental; y Aspectos principales de la Ejecución Presupuestaria de Gastos a diciembre 2024, Dirección General del Presupuesto.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2020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pic>
        <p:nvPicPr>
          <p:cNvPr id="2" name="Imagen 1">
            <a:extLst>
              <a:ext uri="{FF2B5EF4-FFF2-40B4-BE49-F238E27FC236}">
                <a16:creationId xmlns:a16="http://schemas.microsoft.com/office/drawing/2014/main" id="{F732A345-5BBC-487D-8295-AFF9E153706F}"/>
              </a:ext>
            </a:extLst>
          </p:cNvPr>
          <p:cNvPicPr>
            <a:picLocks noChangeAspect="1"/>
          </p:cNvPicPr>
          <p:nvPr/>
        </p:nvPicPr>
        <p:blipFill>
          <a:blip r:embed="rId3"/>
          <a:stretch>
            <a:fillRect/>
          </a:stretch>
        </p:blipFill>
        <p:spPr>
          <a:xfrm>
            <a:off x="2522220" y="914363"/>
            <a:ext cx="4343400" cy="5593112"/>
          </a:xfrm>
          <a:prstGeom prst="rect">
            <a:avLst/>
          </a:prstGeom>
        </p:spPr>
      </p:pic>
    </p:spTree>
    <p:extLst>
      <p:ext uri="{BB962C8B-B14F-4D97-AF65-F5344CB8AC3E}">
        <p14:creationId xmlns:p14="http://schemas.microsoft.com/office/powerpoint/2010/main" val="4095242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25652889"/>
              </p:ext>
            </p:extLst>
          </p:nvPr>
        </p:nvGraphicFramePr>
        <p:xfrm>
          <a:off x="847725" y="858838"/>
          <a:ext cx="7450138" cy="5637212"/>
        </p:xfrm>
        <a:graphic>
          <a:graphicData uri="http://schemas.openxmlformats.org/presentationml/2006/ole">
            <mc:AlternateContent xmlns:mc="http://schemas.openxmlformats.org/markup-compatibility/2006">
              <mc:Choice xmlns:v="urn:schemas-microsoft-com:vml" Requires="v">
                <p:oleObj spid="_x0000_s33970" name="Worksheet" r:id="rId4" imgW="11163325" imgH="8724968" progId="Excel.Sheet.12">
                  <p:embed/>
                </p:oleObj>
              </mc:Choice>
              <mc:Fallback>
                <p:oleObj name="Worksheet" r:id="rId4" imgW="11163325" imgH="8724968"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838"/>
                        <a:ext cx="7450138" cy="56372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1384617187"/>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2024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2024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diciembre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diciembre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2019 – 2024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diciembre 2023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2019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2019 –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2472753441"/>
              </p:ext>
            </p:extLst>
          </p:nvPr>
        </p:nvGraphicFramePr>
        <p:xfrm>
          <a:off x="715169" y="886397"/>
          <a:ext cx="7713662" cy="4741862"/>
        </p:xfrm>
        <a:graphic>
          <a:graphicData uri="http://schemas.openxmlformats.org/presentationml/2006/ole">
            <mc:AlternateContent xmlns:mc="http://schemas.openxmlformats.org/markup-compatibility/2006">
              <mc:Choice xmlns:v="urn:schemas-microsoft-com:vml" Requires="v">
                <p:oleObj spid="_x0000_s34993" name="Worksheet" r:id="rId4" imgW="7134155" imgH="4733857" progId="Excel.Sheet.12">
                  <p:embed/>
                </p:oleObj>
              </mc:Choice>
              <mc:Fallback>
                <p:oleObj name="Worksheet" r:id="rId4" imgW="7134155" imgH="4733857"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5169" y="886397"/>
                        <a:ext cx="7713662" cy="47418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3145686155"/>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6014"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53</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1414107033"/>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3532491707"/>
              </p:ext>
            </p:extLst>
          </p:nvPr>
        </p:nvGraphicFramePr>
        <p:xfrm>
          <a:off x="1636380" y="905543"/>
          <a:ext cx="5861701" cy="5569832"/>
        </p:xfrm>
        <a:graphic>
          <a:graphicData uri="http://schemas.openxmlformats.org/presentationml/2006/ole">
            <mc:AlternateContent xmlns:mc="http://schemas.openxmlformats.org/markup-compatibility/2006">
              <mc:Choice xmlns:v="urn:schemas-microsoft-com:vml" Requires="v">
                <p:oleObj spid="_x0000_s37041" name="Worksheet" r:id="rId4" imgW="7286759" imgH="8058150" progId="Excel.Sheet.12">
                  <p:embed/>
                </p:oleObj>
              </mc:Choice>
              <mc:Fallback>
                <p:oleObj name="Worksheet" r:id="rId4" imgW="7286759" imgH="8058150"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1636380" y="905543"/>
                        <a:ext cx="5861701" cy="55698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3984434779"/>
              </p:ext>
            </p:extLst>
          </p:nvPr>
        </p:nvGraphicFramePr>
        <p:xfrm>
          <a:off x="2177366" y="909172"/>
          <a:ext cx="4794250" cy="5030787"/>
        </p:xfrm>
        <a:graphic>
          <a:graphicData uri="http://schemas.openxmlformats.org/presentationml/2006/ole">
            <mc:AlternateContent xmlns:mc="http://schemas.openxmlformats.org/markup-compatibility/2006">
              <mc:Choice xmlns:v="urn:schemas-microsoft-com:vml" Requires="v">
                <p:oleObj spid="_x0000_s38053"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77366" y="909172"/>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4"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57</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3819501662"/>
              </p:ext>
            </p:extLst>
          </p:nvPr>
        </p:nvGraphicFramePr>
        <p:xfrm>
          <a:off x="749300" y="969963"/>
          <a:ext cx="7632700" cy="4665662"/>
        </p:xfrm>
        <a:graphic>
          <a:graphicData uri="http://schemas.openxmlformats.org/presentationml/2006/ole">
            <mc:AlternateContent xmlns:mc="http://schemas.openxmlformats.org/markup-compatibility/2006">
              <mc:Choice xmlns:v="urn:schemas-microsoft-com:vml" Requires="v">
                <p:oleObj spid="_x0000_s39079" name="Worksheet" r:id="rId4" imgW="12230024" imgH="7477057" progId="Excel.Sheet.12">
                  <p:embed/>
                </p:oleObj>
              </mc:Choice>
              <mc:Fallback>
                <p:oleObj name="Worksheet" r:id="rId4" imgW="12230024" imgH="7477057"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6656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diciembre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786050642"/>
              </p:ext>
            </p:extLst>
          </p:nvPr>
        </p:nvGraphicFramePr>
        <p:xfrm>
          <a:off x="2606675" y="893763"/>
          <a:ext cx="3943350" cy="5318125"/>
        </p:xfrm>
        <a:graphic>
          <a:graphicData uri="http://schemas.openxmlformats.org/presentationml/2006/ole">
            <mc:AlternateContent xmlns:mc="http://schemas.openxmlformats.org/markup-compatibility/2006">
              <mc:Choice xmlns:v="urn:schemas-microsoft-com:vml" Requires="v">
                <p:oleObj spid="_x0000_s40102" name="Worksheet" r:id="rId4" imgW="6934149" imgH="9886848" progId="Excel.Sheet.12">
                  <p:embed/>
                </p:oleObj>
              </mc:Choice>
              <mc:Fallback>
                <p:oleObj name="Worksheet" r:id="rId4" imgW="6934149" imgH="9886848"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606675" y="893763"/>
                        <a:ext cx="3943350" cy="5318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2019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50545547"/>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3261139865"/>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diciembre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54</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diciembre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2019 –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diciembre 2023 –</a:t>
                      </a:r>
                      <a:r>
                        <a:rPr lang="es-SV" sz="1200" baseline="0" dirty="0">
                          <a:latin typeface="Museo Sans 300" panose="02000000000000000000" pitchFamily="50" charset="0"/>
                          <a:cs typeface="Arial" panose="020B0604020202020204" pitchFamily="34" charset="0"/>
                        </a:rPr>
                        <a:t>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2019 – 2024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diciembre 2024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2023 a diciembre 2024</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717161566"/>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349903001"/>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1854394650"/>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718260095"/>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03725"/>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US$19,014.4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2023 - diciembre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1433782581"/>
              </p:ext>
            </p:extLst>
          </p:nvPr>
        </p:nvGraphicFramePr>
        <p:xfrm>
          <a:off x="1695342" y="896526"/>
          <a:ext cx="5753678" cy="5518139"/>
        </p:xfrm>
        <a:graphic>
          <a:graphicData uri="http://schemas.openxmlformats.org/presentationml/2006/ole">
            <mc:AlternateContent xmlns:mc="http://schemas.openxmlformats.org/markup-compatibility/2006">
              <mc:Choice xmlns:v="urn:schemas-microsoft-com:vml" Requires="v">
                <p:oleObj spid="_x0000_s42147" name="Worksheet" r:id="rId4" imgW="9048890" imgH="9124814" progId="Excel.Sheet.12">
                  <p:embed/>
                </p:oleObj>
              </mc:Choice>
              <mc:Fallback>
                <p:oleObj name="Worksheet" r:id="rId4" imgW="9048890" imgH="9124814"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1695342" y="896526"/>
                        <a:ext cx="5753678" cy="55181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diciembre de 2024</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pic>
        <p:nvPicPr>
          <p:cNvPr id="6" name="Imagen 5">
            <a:extLst>
              <a:ext uri="{FF2B5EF4-FFF2-40B4-BE49-F238E27FC236}">
                <a16:creationId xmlns:a16="http://schemas.microsoft.com/office/drawing/2014/main" id="{14C29178-89A3-467F-AFCB-310BFFA664EC}"/>
              </a:ext>
            </a:extLst>
          </p:cNvPr>
          <p:cNvPicPr>
            <a:picLocks noChangeAspect="1"/>
          </p:cNvPicPr>
          <p:nvPr/>
        </p:nvPicPr>
        <p:blipFill>
          <a:blip r:embed="rId3"/>
          <a:stretch>
            <a:fillRect/>
          </a:stretch>
        </p:blipFill>
        <p:spPr>
          <a:xfrm>
            <a:off x="1924483" y="897825"/>
            <a:ext cx="5316279" cy="5527505"/>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Operaciones de compra anticipada</a:t>
            </a:r>
          </a:p>
          <a:p>
            <a:pPr algn="ctr">
              <a:lnSpc>
                <a:spcPct val="100000"/>
              </a:lnSpc>
              <a:spcBef>
                <a:spcPct val="0"/>
              </a:spcBef>
              <a:buFontTx/>
              <a:buNone/>
            </a:pPr>
            <a:endParaRPr lang="es-ES" altLang="es-SV" sz="14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63</a:t>
            </a:fld>
            <a:endParaRPr lang="es-SV" sz="1050" dirty="0">
              <a:solidFill>
                <a:srgbClr val="111E60"/>
              </a:solidFill>
              <a:latin typeface="Museo Sans 500" panose="02000000000000000000" pitchFamily="2" charset="77"/>
            </a:endParaRPr>
          </a:p>
        </p:txBody>
      </p:sp>
      <p:pic>
        <p:nvPicPr>
          <p:cNvPr id="4" name="Imagen 3">
            <a:extLst>
              <a:ext uri="{FF2B5EF4-FFF2-40B4-BE49-F238E27FC236}">
                <a16:creationId xmlns:a16="http://schemas.microsoft.com/office/drawing/2014/main" id="{2F87C70F-801C-4DB4-BA9B-E5E5EBBAC8D6}"/>
              </a:ext>
            </a:extLst>
          </p:cNvPr>
          <p:cNvPicPr>
            <a:picLocks noChangeAspect="1"/>
          </p:cNvPicPr>
          <p:nvPr/>
        </p:nvPicPr>
        <p:blipFill>
          <a:blip r:embed="rId3"/>
          <a:stretch>
            <a:fillRect/>
          </a:stretch>
        </p:blipFill>
        <p:spPr>
          <a:xfrm>
            <a:off x="1190845" y="910465"/>
            <a:ext cx="6787677" cy="5050504"/>
          </a:xfrm>
          <a:prstGeom prst="rect">
            <a:avLst/>
          </a:prstGeom>
        </p:spPr>
      </p:pic>
    </p:spTree>
    <p:extLst>
      <p:ext uri="{BB962C8B-B14F-4D97-AF65-F5344CB8AC3E}">
        <p14:creationId xmlns:p14="http://schemas.microsoft.com/office/powerpoint/2010/main" val="1184973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2E4F8B"/>
                </a:solidFill>
                <a:latin typeface="Museo Sans 300"/>
                <a:ea typeface="Open Sans"/>
                <a:cs typeface="Open Sans"/>
              </a:rPr>
              <a:t>b</a:t>
            </a:r>
            <a:r>
              <a:rPr lang="es-SV" altLang="es-SV" sz="1200" b="1" dirty="0">
                <a:solidFill>
                  <a:srgbClr val="313945"/>
                </a:solidFill>
                <a:latin typeface="Museo Sans 300"/>
                <a:ea typeface="Open Sans"/>
                <a:cs typeface="Open Sans"/>
              </a:rPr>
              <a:t>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diciembre 2024”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2020-2024, según publicaciones del Banco Central de Reserva de El Salvador (Junio 2024), y proyección para el año 2024 (BCR Rev. Enero 2025); también, datos fiscales como los Ingresos revisados del año 2023, los Ingresos Corrientes preliminares reportados por la Dirección General de Tesorería, y la ejecución presupuestaria a diciembre 2024 según informes preliminares de la Dirección General del Presupuesto.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1248201161"/>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4609</TotalTime>
  <Words>2669</Words>
  <Application>Microsoft Office PowerPoint</Application>
  <PresentationFormat>Presentación en pantalla (4:3)</PresentationFormat>
  <Paragraphs>424</Paragraphs>
  <Slides>64</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75"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Luis Orlando Mendez Funes</cp:lastModifiedBy>
  <cp:revision>267</cp:revision>
  <cp:lastPrinted>2024-08-22T17:15:33Z</cp:lastPrinted>
  <dcterms:created xsi:type="dcterms:W3CDTF">2020-08-17T23:51:16Z</dcterms:created>
  <dcterms:modified xsi:type="dcterms:W3CDTF">2025-06-04T20:42:01Z</dcterms:modified>
</cp:coreProperties>
</file>